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32" r:id="rId2"/>
    <p:sldId id="337" r:id="rId3"/>
    <p:sldId id="338" r:id="rId4"/>
    <p:sldId id="334" r:id="rId5"/>
    <p:sldId id="339" r:id="rId6"/>
    <p:sldId id="336" r:id="rId7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43" autoAdjust="0"/>
    <p:restoredTop sz="96404" autoAdjust="0"/>
  </p:normalViewPr>
  <p:slideViewPr>
    <p:cSldViewPr>
      <p:cViewPr varScale="1">
        <p:scale>
          <a:sx n="111" d="100"/>
          <a:sy n="111" d="100"/>
        </p:scale>
        <p:origin x="77" y="2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7.png"/><Relationship Id="rId7" Type="http://schemas.openxmlformats.org/officeDocument/2006/relationships/image" Target="../media/image2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16.jpe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Информационная справка МБОУ №144 Советского района</a:t>
            </a:r>
            <a:br>
              <a:rPr lang="ru-RU" sz="1600" dirty="0" smtClean="0"/>
            </a:br>
            <a:r>
              <a:rPr lang="ru-RU" sz="1600" dirty="0" smtClean="0"/>
              <a:t>по проведенным мероприятиям в рамках Года родных языков и народного единства за </a:t>
            </a:r>
            <a:r>
              <a:rPr lang="ru-RU" sz="1600" i="1" dirty="0"/>
              <a:t> </a:t>
            </a:r>
            <a:r>
              <a:rPr lang="ru-RU" sz="1600" b="0" i="1" u="sng" dirty="0" smtClean="0"/>
              <a:t>апрель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233614"/>
              </p:ext>
            </p:extLst>
          </p:nvPr>
        </p:nvGraphicFramePr>
        <p:xfrm>
          <a:off x="827584" y="1122873"/>
          <a:ext cx="7704855" cy="1085406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:a16="http://schemas.microsoft.com/office/drawing/2014/main" val="390602940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306343756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771351927"/>
                    </a:ext>
                  </a:extLst>
                </a:gridCol>
                <a:gridCol w="1584034">
                  <a:extLst>
                    <a:ext uri="{9D8B030D-6E8A-4147-A177-3AD203B41FA5}">
                      <a16:colId xmlns:a16="http://schemas.microsoft.com/office/drawing/2014/main" val="2382812083"/>
                    </a:ext>
                  </a:extLst>
                </a:gridCol>
                <a:gridCol w="2016365">
                  <a:extLst>
                    <a:ext uri="{9D8B030D-6E8A-4147-A177-3AD203B41FA5}">
                      <a16:colId xmlns:a16="http://schemas.microsoft.com/office/drawing/2014/main" val="768813405"/>
                    </a:ext>
                  </a:extLst>
                </a:gridCol>
              </a:tblGrid>
              <a:tr h="6372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учащихся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947657"/>
                  </a:ext>
                </a:extLst>
              </a:tr>
              <a:tr h="3863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“Школа №144”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1112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95%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152412"/>
              </p:ext>
            </p:extLst>
          </p:nvPr>
        </p:nvGraphicFramePr>
        <p:xfrm>
          <a:off x="827585" y="2208280"/>
          <a:ext cx="7776862" cy="2951605"/>
        </p:xfrm>
        <a:graphic>
          <a:graphicData uri="http://schemas.openxmlformats.org/drawingml/2006/table">
            <a:tbl>
              <a:tblPr firstRow="1" firstCol="1" bandRow="1"/>
              <a:tblGrid>
                <a:gridCol w="1380939">
                  <a:extLst>
                    <a:ext uri="{9D8B030D-6E8A-4147-A177-3AD203B41FA5}">
                      <a16:colId xmlns:a16="http://schemas.microsoft.com/office/drawing/2014/main" val="4263517927"/>
                    </a:ext>
                  </a:extLst>
                </a:gridCol>
                <a:gridCol w="1962386">
                  <a:extLst>
                    <a:ext uri="{9D8B030D-6E8A-4147-A177-3AD203B41FA5}">
                      <a16:colId xmlns:a16="http://schemas.microsoft.com/office/drawing/2014/main" val="97294494"/>
                    </a:ext>
                  </a:extLst>
                </a:gridCol>
                <a:gridCol w="1380938">
                  <a:extLst>
                    <a:ext uri="{9D8B030D-6E8A-4147-A177-3AD203B41FA5}">
                      <a16:colId xmlns:a16="http://schemas.microsoft.com/office/drawing/2014/main" val="3239467607"/>
                    </a:ext>
                  </a:extLst>
                </a:gridCol>
                <a:gridCol w="3052599">
                  <a:extLst>
                    <a:ext uri="{9D8B030D-6E8A-4147-A177-3AD203B41FA5}">
                      <a16:colId xmlns:a16="http://schemas.microsoft.com/office/drawing/2014/main" val="1022173367"/>
                    </a:ext>
                  </a:extLst>
                </a:gridCol>
              </a:tblGrid>
              <a:tr h="67373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мероприятие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Краткое описание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141137"/>
                  </a:ext>
                </a:extLst>
              </a:tr>
              <a:tr h="153996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“Школа №144” 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Композитор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Р.Яхинның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100еллыгына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әдәби-музыкаль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кичә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Музыкально – литературная композиция, посвященная 100-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летию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Р.Яхина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Учащиеся 10 класса подготовили мероприятие, посвященное композитору. Дети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узнали многое о его жизни и творчестве,  чьё творческое наследие вошло в золотой фонд татарской и русской музыки благодаря высокой художественности.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98374"/>
                  </a:ext>
                </a:extLst>
              </a:tr>
              <a:tr h="4491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Җырлыйк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әле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дуслар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!”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Музыкальное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мероприятие, посвященное народным песням.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132087"/>
                  </a:ext>
                </a:extLst>
              </a:tr>
              <a:tr h="2887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80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347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701772"/>
              </p:ext>
            </p:extLst>
          </p:nvPr>
        </p:nvGraphicFramePr>
        <p:xfrm>
          <a:off x="683569" y="252564"/>
          <a:ext cx="7632474" cy="3728643"/>
        </p:xfrm>
        <a:graphic>
          <a:graphicData uri="http://schemas.openxmlformats.org/drawingml/2006/table">
            <a:tbl>
              <a:tblPr firstRow="1" firstCol="1" bandRow="1"/>
              <a:tblGrid>
                <a:gridCol w="1355300">
                  <a:extLst>
                    <a:ext uri="{9D8B030D-6E8A-4147-A177-3AD203B41FA5}">
                      <a16:colId xmlns:a16="http://schemas.microsoft.com/office/drawing/2014/main" val="1336804802"/>
                    </a:ext>
                  </a:extLst>
                </a:gridCol>
                <a:gridCol w="1925952">
                  <a:extLst>
                    <a:ext uri="{9D8B030D-6E8A-4147-A177-3AD203B41FA5}">
                      <a16:colId xmlns:a16="http://schemas.microsoft.com/office/drawing/2014/main" val="387110931"/>
                    </a:ext>
                  </a:extLst>
                </a:gridCol>
                <a:gridCol w="1355299">
                  <a:extLst>
                    <a:ext uri="{9D8B030D-6E8A-4147-A177-3AD203B41FA5}">
                      <a16:colId xmlns:a16="http://schemas.microsoft.com/office/drawing/2014/main" val="3628466246"/>
                    </a:ext>
                  </a:extLst>
                </a:gridCol>
                <a:gridCol w="2995923">
                  <a:extLst>
                    <a:ext uri="{9D8B030D-6E8A-4147-A177-3AD203B41FA5}">
                      <a16:colId xmlns:a16="http://schemas.microsoft.com/office/drawing/2014/main" val="639325826"/>
                    </a:ext>
                  </a:extLst>
                </a:gridCol>
              </a:tblGrid>
              <a:tr h="15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Краткая информация</a:t>
                      </a:r>
                      <a:r>
                        <a:rPr lang="ru-RU" sz="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276032"/>
                  </a:ext>
                </a:extLst>
              </a:tr>
              <a:tr h="1100817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“Школа №144”</a:t>
                      </a: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детей  и учителей в различных творческих конкурсах, НПК. Посещение музея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Г.Тукая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Учащиеся нашей школы принимали участие во многих творческих конкурсах, научно – </a:t>
                      </a:r>
                      <a:r>
                        <a:rPr lang="ru-RU" sz="1200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практических конференциях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стали победителями, призёрами. </a:t>
                      </a:r>
                    </a:p>
                    <a:p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560559"/>
                  </a:ext>
                </a:extLst>
              </a:tr>
              <a:tr h="503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Участие в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игре «Татар дозор»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17 апреля Всемирный форум татарской молодежи при поддержке Всемирного конгресса татар провел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-игру “Татар-дозор”. Из нашей школы принимала участие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команда «</a:t>
                      </a:r>
                      <a:r>
                        <a:rPr lang="ru-RU" sz="12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Тулпар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», учащиеся 9 класса.  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673726"/>
                  </a:ext>
                </a:extLst>
              </a:tr>
              <a:tr h="5113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Аерып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булмый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яздан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Музыкально – литературная композиция, посвященная ко Дню рождения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Г.Тукая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8553508"/>
                  </a:ext>
                </a:extLst>
              </a:tr>
              <a:tr h="2319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игра, посвященная памяти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Г.Тукая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игра на бульваре рядом со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школой для учащихся начальных классов.</a:t>
                      </a:r>
                      <a:endParaRPr lang="ru-RU" sz="1200" kern="120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13870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59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0"/>
            <a:ext cx="2448272" cy="902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05978"/>
            <a:ext cx="4896544" cy="4215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05978"/>
            <a:ext cx="4896544" cy="85725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298646"/>
              </p:ext>
            </p:extLst>
          </p:nvPr>
        </p:nvGraphicFramePr>
        <p:xfrm>
          <a:off x="611560" y="902286"/>
          <a:ext cx="8075240" cy="4045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810">
                  <a:extLst>
                    <a:ext uri="{9D8B030D-6E8A-4147-A177-3AD203B41FA5}">
                      <a16:colId xmlns:a16="http://schemas.microsoft.com/office/drawing/2014/main" val="2099575471"/>
                    </a:ext>
                  </a:extLst>
                </a:gridCol>
                <a:gridCol w="2018810">
                  <a:extLst>
                    <a:ext uri="{9D8B030D-6E8A-4147-A177-3AD203B41FA5}">
                      <a16:colId xmlns:a16="http://schemas.microsoft.com/office/drawing/2014/main" val="155464059"/>
                    </a:ext>
                  </a:extLst>
                </a:gridCol>
                <a:gridCol w="2018810">
                  <a:extLst>
                    <a:ext uri="{9D8B030D-6E8A-4147-A177-3AD203B41FA5}">
                      <a16:colId xmlns:a16="http://schemas.microsoft.com/office/drawing/2014/main" val="311521374"/>
                    </a:ext>
                  </a:extLst>
                </a:gridCol>
                <a:gridCol w="2018810">
                  <a:extLst>
                    <a:ext uri="{9D8B030D-6E8A-4147-A177-3AD203B41FA5}">
                      <a16:colId xmlns:a16="http://schemas.microsoft.com/office/drawing/2014/main" val="882108926"/>
                    </a:ext>
                  </a:extLst>
                </a:gridCol>
              </a:tblGrid>
              <a:tr h="13485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131909"/>
                  </a:ext>
                </a:extLst>
              </a:tr>
              <a:tr h="13485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702193"/>
                  </a:ext>
                </a:extLst>
              </a:tr>
              <a:tr h="13485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65190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02287"/>
            <a:ext cx="2016224" cy="13814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902285"/>
            <a:ext cx="2016224" cy="13814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23" y="902285"/>
            <a:ext cx="2007277" cy="13094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83719"/>
            <a:ext cx="1996935" cy="1296143"/>
          </a:xfrm>
          <a:prstGeom prst="rect">
            <a:avLst/>
          </a:prstGeom>
        </p:spPr>
      </p:pic>
      <p:pic>
        <p:nvPicPr>
          <p:cNvPr id="18" name="Рисунок 17" descr="J:\МО тат языка 144\фото март апрель 2021\WhatsApp Image 2021-03-31 at 14.13.31.jpe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" t="9259" r="7511"/>
          <a:stretch/>
        </p:blipFill>
        <p:spPr bwMode="auto">
          <a:xfrm>
            <a:off x="6679523" y="2248187"/>
            <a:ext cx="1996934" cy="13316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11493"/>
            <a:ext cx="1996935" cy="13321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23" y="3569061"/>
            <a:ext cx="1996934" cy="136375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579863"/>
            <a:ext cx="2054806" cy="135295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08495" y="2261938"/>
            <a:ext cx="2074095" cy="128742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3402" y="925101"/>
            <a:ext cx="2046830" cy="1323086"/>
          </a:xfrm>
          <a:prstGeom prst="rect">
            <a:avLst/>
          </a:prstGeom>
        </p:spPr>
      </p:pic>
      <p:pic>
        <p:nvPicPr>
          <p:cNvPr id="28" name="Рисунок 27" descr="C:\Users\пк\Desktop\фотки апрель 2021\WhatsApp Image 2021-03-27 at 20.49.55 (4).jpe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58692"/>
            <a:ext cx="2074096" cy="1254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 descr="C:\Users\пк\Desktop\фотки апрель 2021\WhatsApp Image 2021-03-20 at 07.51.09.jpe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823" y="3604593"/>
            <a:ext cx="1944357" cy="13282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439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№144» </a:t>
            </a: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1800199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«Язык  -  живая душа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народа»/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«Тел 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халыкның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күңеле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игра</a:t>
            </a:r>
            <a:endParaRPr lang="tt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386979" y="2634893"/>
            <a:ext cx="105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3484" y="75177"/>
            <a:ext cx="2067638" cy="902055"/>
          </a:xfrm>
          <a:prstGeom prst="rect">
            <a:avLst/>
          </a:prstGeom>
        </p:spPr>
      </p:pic>
      <p:sp>
        <p:nvSpPr>
          <p:cNvPr id="26" name="Выноска-облако 25"/>
          <p:cNvSpPr/>
          <p:nvPr/>
        </p:nvSpPr>
        <p:spPr>
          <a:xfrm>
            <a:off x="2728771" y="1445271"/>
            <a:ext cx="3816424" cy="186314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Наши успехи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564" y="2020417"/>
            <a:ext cx="1851927" cy="1946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Объект 2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865" y="96933"/>
            <a:ext cx="1595309" cy="1974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460" y="1935600"/>
            <a:ext cx="1697987" cy="1936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03" y="3615480"/>
            <a:ext cx="2536292" cy="1379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" name="AutoShape 2" descr="blob:https://web.whatsapp.com/f7b91b5b-e084-431b-b35a-538eb70043f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utoShape 4" descr="blob:https://web.whatsapp.com/f7b91b5b-e084-431b-b35a-538eb70043f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916" y="895450"/>
            <a:ext cx="1894125" cy="1285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187" y="3276116"/>
            <a:ext cx="1949389" cy="1874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3135" y="3276116"/>
            <a:ext cx="1470984" cy="1682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40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7495"/>
            <a:ext cx="4608512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МБОУ «Школа №144»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4484" y="1069922"/>
            <a:ext cx="3168352" cy="165618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771800" y="627535"/>
            <a:ext cx="3240360" cy="34969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Советского </a:t>
            </a:r>
            <a:r>
              <a:rPr lang="ru-RU" b="1" dirty="0">
                <a:solidFill>
                  <a:srgbClr val="FF0000"/>
                </a:solidFill>
              </a:rPr>
              <a:t>района </a:t>
            </a:r>
            <a:r>
              <a:rPr lang="ru-RU" b="1" dirty="0" err="1">
                <a:solidFill>
                  <a:srgbClr val="FF0000"/>
                </a:solidFill>
              </a:rPr>
              <a:t>г.Казани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10562"/>
            <a:ext cx="2133600" cy="90500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53484" y="75177"/>
            <a:ext cx="2067638" cy="902055"/>
          </a:xfrm>
          <a:prstGeom prst="rect">
            <a:avLst/>
          </a:prstGeom>
        </p:spPr>
      </p:pic>
      <p:pic>
        <p:nvPicPr>
          <p:cNvPr id="8" name="Рисунок 7" descr="C:\Users\пк\Desktop\фотки апрель 2021\WhatsApp Image 2021-03-20 at 07.51.09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43" y="447514"/>
            <a:ext cx="2324163" cy="1604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49" y="1923678"/>
            <a:ext cx="2426550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200" y="983980"/>
            <a:ext cx="2448272" cy="1451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631" y="3468636"/>
            <a:ext cx="2525529" cy="1462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5816" y="3084993"/>
            <a:ext cx="2088232" cy="1711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114" y="3322403"/>
            <a:ext cx="2072820" cy="1503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7250" y="2413678"/>
            <a:ext cx="2210720" cy="1445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02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7992888" cy="857250"/>
          </a:xfrm>
        </p:spPr>
        <p:txBody>
          <a:bodyPr>
            <a:normAutofit/>
          </a:bodyPr>
          <a:lstStyle/>
          <a:p>
            <a:r>
              <a:rPr lang="ru-RU" sz="1600" dirty="0"/>
              <a:t>Мероприятия </a:t>
            </a:r>
            <a:r>
              <a:rPr lang="ru-RU" sz="1600" dirty="0" smtClean="0"/>
              <a:t>МБОУ «Школа №144 запланированные </a:t>
            </a:r>
            <a:r>
              <a:rPr lang="ru-RU" sz="1600" dirty="0"/>
              <a:t>в рамках </a:t>
            </a:r>
            <a:br>
              <a:rPr lang="ru-RU" sz="1600" dirty="0"/>
            </a:br>
            <a:r>
              <a:rPr lang="ru-RU" sz="1600" dirty="0"/>
              <a:t>Года родных языках и народного единства </a:t>
            </a:r>
            <a:br>
              <a:rPr lang="ru-RU" sz="1600" dirty="0"/>
            </a:br>
            <a:r>
              <a:rPr lang="ru-RU" sz="1600" dirty="0"/>
              <a:t>на </a:t>
            </a:r>
            <a:r>
              <a:rPr lang="ru-RU" sz="1600" b="0" i="1" dirty="0" smtClean="0"/>
              <a:t>май</a:t>
            </a:r>
            <a:r>
              <a:rPr lang="ru-RU" sz="1600" dirty="0" smtClean="0"/>
              <a:t> </a:t>
            </a:r>
            <a:r>
              <a:rPr lang="ru-RU" sz="1600" dirty="0"/>
              <a:t>2021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993823"/>
              </p:ext>
            </p:extLst>
          </p:nvPr>
        </p:nvGraphicFramePr>
        <p:xfrm>
          <a:off x="611188" y="1200150"/>
          <a:ext cx="7704855" cy="3269615"/>
        </p:xfrm>
        <a:graphic>
          <a:graphicData uri="http://schemas.openxmlformats.org/drawingml/2006/table">
            <a:tbl>
              <a:tblPr firstRow="1" firstCol="1" bandRow="1"/>
              <a:tblGrid>
                <a:gridCol w="1368153">
                  <a:extLst>
                    <a:ext uri="{9D8B030D-6E8A-4147-A177-3AD203B41FA5}">
                      <a16:colId xmlns:a16="http://schemas.microsoft.com/office/drawing/2014/main" val="90483140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10139392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910908665"/>
                    </a:ext>
                  </a:extLst>
                </a:gridCol>
                <a:gridCol w="3024334">
                  <a:extLst>
                    <a:ext uri="{9D8B030D-6E8A-4147-A177-3AD203B41FA5}">
                      <a16:colId xmlns:a16="http://schemas.microsoft.com/office/drawing/2014/main" val="2777366753"/>
                    </a:ext>
                  </a:extLst>
                </a:gridCol>
              </a:tblGrid>
              <a:tr h="5637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Краткая 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666202"/>
                  </a:ext>
                </a:extLst>
              </a:tr>
              <a:tr h="277400">
                <a:tc rowSpan="4"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«Школа №144»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көннәрнең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даны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мәңгелек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әдәби-музыкаль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кичә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Мероприятие, посвященное ко Дню Великой Победы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244592"/>
                  </a:ext>
                </a:extLst>
              </a:tr>
              <a:tr h="277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“Сугышка балалар карашы...”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“Война глазами детей”-литературно- музыкальная композиция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361516"/>
                  </a:ext>
                </a:extLst>
              </a:tr>
              <a:tr h="277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рисунков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t-RU" sz="1400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рисунков,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посвященное ко Дню Великой Победы</a:t>
                      </a:r>
                    </a:p>
                    <a:p>
                      <a:pPr marL="0" algn="l" defTabSz="914400" rtl="0" eaLnBrk="1" latinLnBrk="0" hangingPunct="1"/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411191"/>
                  </a:ext>
                </a:extLst>
              </a:tr>
              <a:tr h="277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«Соңгы кыңгырау”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Последний звонок — большой общешкольный праздник, который адресован выпускникам, учителям и родителям.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441181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5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3547</TotalTime>
  <Words>378</Words>
  <Application>Microsoft Office PowerPoint</Application>
  <PresentationFormat>Экран (16:9)</PresentationFormat>
  <Paragraphs>76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2_Тема Office</vt:lpstr>
      <vt:lpstr>  Информационная справка МБОУ №144 Советского района по проведенным мероприятиям в рамках Года родных языков и народного единства за  апрель 2021 года</vt:lpstr>
      <vt:lpstr>Презентация PowerPoint</vt:lpstr>
      <vt:lpstr>Презентация PowerPoint</vt:lpstr>
      <vt:lpstr>Советского района г.Казани</vt:lpstr>
      <vt:lpstr>МБОУ «Школа №144» </vt:lpstr>
      <vt:lpstr>Мероприятия МБОУ «Школа №144 запланированные в рамках  Года родных языках и народного единства  на май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пк</cp:lastModifiedBy>
  <cp:revision>459</cp:revision>
  <cp:lastPrinted>2021-02-01T07:48:05Z</cp:lastPrinted>
  <dcterms:created xsi:type="dcterms:W3CDTF">2015-10-13T08:15:21Z</dcterms:created>
  <dcterms:modified xsi:type="dcterms:W3CDTF">2021-04-24T12:03:18Z</dcterms:modified>
</cp:coreProperties>
</file>